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83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84" r:id="rId12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2" autoAdjust="0"/>
    <p:restoredTop sz="94687" autoAdjust="0"/>
  </p:normalViewPr>
  <p:slideViewPr>
    <p:cSldViewPr>
      <p:cViewPr>
        <p:scale>
          <a:sx n="65" d="100"/>
          <a:sy n="65" d="100"/>
        </p:scale>
        <p:origin x="-2118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63406-82E1-4885-AAD7-5EDF7FFB45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116389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F91A8-8A93-4D89-A603-87DB1FCD83D2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7C85E-E350-4DE7-9C52-B165EE34D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9029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Rectangle 7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2" name="Picture 11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-6746"/>
            <a:ext cx="248285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8563" y="2779"/>
            <a:ext cx="15573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-27384"/>
            <a:ext cx="174307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0361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27524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14174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53968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202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99998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8637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70545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9617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00743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15.9.2014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13080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17838" y="21754"/>
            <a:ext cx="14573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51676" y="51917"/>
            <a:ext cx="912812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7201" y="21754"/>
            <a:ext cx="102235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575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03532" y="1628800"/>
            <a:ext cx="5500161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ОБУЧЕНИЕ НА ТЕМА</a:t>
            </a:r>
          </a:p>
          <a:p>
            <a:pPr algn="r"/>
            <a:endParaRPr lang="ru-RU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„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Искови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производства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по АПК и ЗОДОВ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“</a:t>
            </a:r>
            <a:endParaRPr lang="bg-BG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ЛЕКТОРИ</a:t>
            </a:r>
            <a:endParaRPr lang="bg-BG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Ваня </a:t>
            </a:r>
            <a:r>
              <a:rPr lang="bg-BG" sz="1200" b="1" dirty="0" err="1" smtClean="0">
                <a:solidFill>
                  <a:srgbClr val="FFFF99"/>
                </a:solidFill>
                <a:latin typeface="Cambria" panose="02040503050406030204" pitchFamily="18" charset="0"/>
              </a:rPr>
              <a:t>Пунева</a:t>
            </a:r>
            <a:endParaRPr lang="bg-BG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Таня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Куцарова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18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–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20.09.2014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г.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с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. Старосел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lvl="0"/>
            <a:r>
              <a:rPr lang="bg-BG" dirty="0" smtClean="0"/>
              <a:t>1. Видове искови производства по АПК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bg-BG" dirty="0" smtClean="0"/>
              <a:t>Искания за обявяване нищожност  или унищожаване на споразумения по този кодекс – 128, ал. 1 т.2 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за защита срещу незаконно принудително изпълнение – чл. 128, т.4, чл. 292 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за обезщетения за вреди от незаконосъобразни актове , действия и бездействия на административни органи и длъжностни лица – чл. 128, ал.1, т.5 и чл. 203 и сл. от 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 за обезщетения за вреди от принудително изпълнение. – чл. 128, ал.1 т.6, чл. 299 и чл. 301 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за </a:t>
            </a:r>
            <a:r>
              <a:rPr lang="bg-BG" dirty="0" err="1" smtClean="0"/>
              <a:t>обявяваве</a:t>
            </a:r>
            <a:r>
              <a:rPr lang="bg-BG" dirty="0" smtClean="0"/>
              <a:t> на </a:t>
            </a:r>
            <a:r>
              <a:rPr lang="bg-BG" dirty="0" err="1" smtClean="0"/>
              <a:t>вищожност</a:t>
            </a:r>
            <a:r>
              <a:rPr lang="bg-BG" dirty="0" smtClean="0"/>
              <a:t> на решения, постановени от административните съдилища – чл. 128, ал.1 т.7, </a:t>
            </a:r>
            <a:r>
              <a:rPr lang="bg-BG" dirty="0" err="1" smtClean="0"/>
              <a:t>предл</a:t>
            </a:r>
            <a:r>
              <a:rPr lang="bg-BG" dirty="0" smtClean="0"/>
              <a:t>. Първо 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за установяване </a:t>
            </a:r>
            <a:r>
              <a:rPr lang="bg-BG" dirty="0" err="1" smtClean="0"/>
              <a:t>неиистинността</a:t>
            </a:r>
            <a:r>
              <a:rPr lang="bg-BG" dirty="0" smtClean="0"/>
              <a:t> на административните актове по АПК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 smtClean="0"/>
              <a:t>2. Иск по чл. 128, ал.2 от АПК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1800" dirty="0" smtClean="0"/>
              <a:t>Характеристики :</a:t>
            </a:r>
          </a:p>
          <a:p>
            <a:pPr lvl="0">
              <a:buFontTx/>
              <a:buChar char="-"/>
            </a:pPr>
            <a:r>
              <a:rPr lang="bg-BG" sz="1800" dirty="0" err="1" smtClean="0"/>
              <a:t>Установителен</a:t>
            </a:r>
            <a:r>
              <a:rPr lang="bg-BG" sz="18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800" dirty="0" err="1" smtClean="0"/>
              <a:t>Субсидиарен</a:t>
            </a:r>
            <a:r>
              <a:rPr lang="bg-BG" sz="1800" dirty="0" smtClean="0"/>
              <a:t>  иск</a:t>
            </a:r>
          </a:p>
          <a:p>
            <a:pPr>
              <a:buNone/>
            </a:pPr>
            <a:endParaRPr lang="bg-BG" sz="1800" dirty="0" smtClean="0"/>
          </a:p>
          <a:p>
            <a:pPr>
              <a:buNone/>
            </a:pPr>
            <a:r>
              <a:rPr lang="bg-BG" sz="1800" dirty="0" smtClean="0"/>
              <a:t>Условия за възникване правото на иск:</a:t>
            </a:r>
          </a:p>
          <a:p>
            <a:pPr lvl="0">
              <a:buFontTx/>
              <a:buChar char="-"/>
            </a:pPr>
            <a:r>
              <a:rPr lang="bg-BG" sz="1800" dirty="0" smtClean="0"/>
              <a:t>Спор за </a:t>
            </a:r>
            <a:r>
              <a:rPr lang="bg-BG" sz="1800" dirty="0" err="1" smtClean="0"/>
              <a:t>съществувавенето</a:t>
            </a:r>
            <a:r>
              <a:rPr lang="bg-BG" sz="1800" dirty="0" smtClean="0"/>
              <a:t> на административно право или правоотношение </a:t>
            </a:r>
          </a:p>
          <a:p>
            <a:pPr lvl="0">
              <a:buFontTx/>
              <a:buChar char="-"/>
            </a:pPr>
            <a:r>
              <a:rPr lang="bg-BG" sz="1800" dirty="0" smtClean="0"/>
              <a:t>Липса на друг  ред за защита</a:t>
            </a:r>
          </a:p>
          <a:p>
            <a:pPr lvl="0">
              <a:buFontTx/>
              <a:buChar char="-"/>
            </a:pPr>
            <a:r>
              <a:rPr lang="bg-BG" sz="1800" dirty="0" smtClean="0"/>
              <a:t>Процесуална правоспособност на търсещия защита </a:t>
            </a:r>
          </a:p>
          <a:p>
            <a:pPr lvl="0">
              <a:buFontTx/>
              <a:buChar char="-"/>
            </a:pPr>
            <a:r>
              <a:rPr lang="bg-BG" sz="1800" dirty="0" smtClean="0"/>
              <a:t>Подведомственост  на правния спор на административния съд</a:t>
            </a:r>
          </a:p>
          <a:p>
            <a:pPr lvl="0">
              <a:buFontTx/>
              <a:buChar char="-"/>
            </a:pPr>
            <a:r>
              <a:rPr lang="bg-BG" sz="1800" dirty="0" smtClean="0"/>
              <a:t>Условия за надлежното упражняване на правото на иск</a:t>
            </a:r>
          </a:p>
          <a:p>
            <a:pPr lvl="0">
              <a:buFontTx/>
              <a:buChar char="-"/>
            </a:pPr>
            <a:r>
              <a:rPr lang="bg-BG" sz="1800" dirty="0" smtClean="0"/>
              <a:t>Процесуална дееспособност на  </a:t>
            </a:r>
            <a:r>
              <a:rPr lang="bg-BG" sz="1800" dirty="0" err="1" smtClean="0"/>
              <a:t>ишеца</a:t>
            </a:r>
            <a:endParaRPr lang="bg-BG" sz="1800" dirty="0" smtClean="0"/>
          </a:p>
          <a:p>
            <a:pPr lvl="0">
              <a:buFontTx/>
              <a:buChar char="-"/>
            </a:pPr>
            <a:r>
              <a:rPr lang="bg-BG" sz="1800" dirty="0" smtClean="0"/>
              <a:t>Представителна власт на лицето, упражняващо правото на иск</a:t>
            </a:r>
          </a:p>
          <a:p>
            <a:pPr lvl="0">
              <a:buFontTx/>
              <a:buChar char="-"/>
            </a:pPr>
            <a:r>
              <a:rPr lang="bg-BG" sz="1800" dirty="0" smtClean="0"/>
              <a:t>Редовност на исковата молба</a:t>
            </a:r>
          </a:p>
          <a:p>
            <a:pPr lvl="0">
              <a:buFontTx/>
              <a:buChar char="-"/>
            </a:pPr>
            <a:r>
              <a:rPr lang="bg-BG" sz="1800" dirty="0" smtClean="0"/>
              <a:t>Сезиране на надлежния съд по </a:t>
            </a:r>
            <a:r>
              <a:rPr lang="bg-BG" sz="1800" dirty="0" err="1" smtClean="0"/>
              <a:t>правиталата</a:t>
            </a:r>
            <a:r>
              <a:rPr lang="bg-BG" sz="1800" dirty="0" smtClean="0"/>
              <a:t> на родовата и местната подсъдност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bg-BG" dirty="0" smtClean="0"/>
              <a:t>3. Иск по чл. 292 от АПК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bg-BG" sz="1700" dirty="0" smtClean="0"/>
              <a:t>Характеристики:</a:t>
            </a:r>
          </a:p>
          <a:p>
            <a:pPr lvl="0">
              <a:buFontTx/>
              <a:buChar char="-"/>
            </a:pPr>
            <a:r>
              <a:rPr lang="bg-BG" sz="1700" dirty="0" err="1" smtClean="0"/>
              <a:t>Установителен</a:t>
            </a:r>
            <a:r>
              <a:rPr lang="bg-BG" sz="17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700" dirty="0" smtClean="0"/>
              <a:t>Отрицателен </a:t>
            </a:r>
            <a:r>
              <a:rPr lang="bg-BG" sz="1700" dirty="0" err="1" smtClean="0"/>
              <a:t>установителен</a:t>
            </a:r>
            <a:r>
              <a:rPr lang="bg-BG" sz="17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700" dirty="0" smtClean="0"/>
              <a:t>Представлява </a:t>
            </a:r>
            <a:r>
              <a:rPr lang="bg-BG" sz="1700" dirty="0" err="1" smtClean="0"/>
              <a:t>материалноправна</a:t>
            </a:r>
            <a:r>
              <a:rPr lang="bg-BG" sz="1700" dirty="0" smtClean="0"/>
              <a:t>  искова защита / за разлика от процесуалната защита чрез обжалване на незаконосъобразните актове, действия и бездействия на органа по изпълнението</a:t>
            </a:r>
          </a:p>
          <a:p>
            <a:pPr lvl="0">
              <a:buNone/>
            </a:pPr>
            <a:endParaRPr lang="bg-BG" sz="1700" dirty="0" smtClean="0"/>
          </a:p>
          <a:p>
            <a:pPr lvl="0">
              <a:buNone/>
            </a:pPr>
            <a:r>
              <a:rPr lang="bg-BG" sz="1700" dirty="0" smtClean="0"/>
              <a:t>Елементи от фактическия състав:</a:t>
            </a:r>
          </a:p>
          <a:p>
            <a:pPr lvl="0">
              <a:buFontTx/>
              <a:buChar char="-"/>
            </a:pPr>
            <a:r>
              <a:rPr lang="bg-BG" sz="1700" dirty="0" smtClean="0"/>
              <a:t>Изпълнително основание по чл. 268 от АПК</a:t>
            </a:r>
          </a:p>
          <a:p>
            <a:pPr lvl="0">
              <a:buFontTx/>
              <a:buChar char="-"/>
            </a:pPr>
            <a:r>
              <a:rPr lang="bg-BG" sz="1700" dirty="0" smtClean="0"/>
              <a:t> Нови, настъпили след издаването на изпълнителното основание, факти, погасили или изменили последното до степен, че то не съществува</a:t>
            </a:r>
          </a:p>
          <a:p>
            <a:pPr lvl="0">
              <a:buNone/>
            </a:pPr>
            <a:endParaRPr lang="bg-BG" sz="1700" dirty="0" smtClean="0"/>
          </a:p>
          <a:p>
            <a:pPr lvl="0">
              <a:buNone/>
            </a:pPr>
            <a:r>
              <a:rPr lang="bg-BG" sz="1700" dirty="0" smtClean="0"/>
              <a:t>Процесуални предпоставки за упражняване на правото на иск:</a:t>
            </a:r>
          </a:p>
          <a:p>
            <a:pPr lvl="0">
              <a:buFontTx/>
              <a:buChar char="-"/>
            </a:pPr>
            <a:r>
              <a:rPr lang="bg-BG" sz="1700" dirty="0" smtClean="0"/>
              <a:t>Надлежна процесуална легитимация – ищец е само длъжникът по изпълнението, ответник е </a:t>
            </a:r>
            <a:r>
              <a:rPr lang="bg-BG" sz="1700" dirty="0" err="1" smtClean="0"/>
              <a:t>взискателят</a:t>
            </a:r>
            <a:r>
              <a:rPr lang="bg-BG" sz="1700" dirty="0" smtClean="0"/>
              <a:t> по изпълнението</a:t>
            </a:r>
          </a:p>
          <a:p>
            <a:pPr lvl="0">
              <a:buFontTx/>
              <a:buChar char="-"/>
            </a:pPr>
            <a:r>
              <a:rPr lang="bg-BG" sz="1700" dirty="0" smtClean="0"/>
              <a:t>Местна подсъдност -  по местожителството или  седалището на ответника</a:t>
            </a:r>
          </a:p>
          <a:p>
            <a:pPr lvl="0">
              <a:buFontTx/>
              <a:buChar char="-"/>
            </a:pPr>
            <a:r>
              <a:rPr lang="bg-BG" sz="1700" dirty="0" smtClean="0"/>
              <a:t>Липса на ограничение във времето за предявяване на иска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4. Иск за унищожаване и обявяване нищожност на споразумения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900" dirty="0" smtClean="0"/>
              <a:t>Характеристика на иска за обявяване нищожност на споразумението:</a:t>
            </a:r>
          </a:p>
          <a:p>
            <a:pPr lvl="0">
              <a:buFontTx/>
              <a:buChar char="-"/>
            </a:pPr>
            <a:r>
              <a:rPr lang="bg-BG" sz="1900" dirty="0" err="1" smtClean="0"/>
              <a:t>Установителен</a:t>
            </a:r>
            <a:r>
              <a:rPr lang="bg-BG" sz="19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900" dirty="0" err="1" smtClean="0"/>
              <a:t>Конститутивен</a:t>
            </a:r>
            <a:r>
              <a:rPr lang="bg-BG" sz="1900" dirty="0" smtClean="0"/>
              <a:t> иск – </a:t>
            </a:r>
            <a:r>
              <a:rPr lang="bg-BG" sz="1900" dirty="0" err="1" smtClean="0"/>
              <a:t>иск</a:t>
            </a:r>
            <a:r>
              <a:rPr lang="bg-BG" sz="1900" dirty="0" smtClean="0"/>
              <a:t> за унищожаване на споразумение</a:t>
            </a:r>
          </a:p>
          <a:p>
            <a:pPr>
              <a:buNone/>
            </a:pPr>
            <a:endParaRPr lang="bg-BG" sz="1900" dirty="0" smtClean="0"/>
          </a:p>
          <a:p>
            <a:pPr>
              <a:buNone/>
            </a:pPr>
            <a:r>
              <a:rPr lang="bg-BG" sz="1900" dirty="0" smtClean="0"/>
              <a:t>Процесуална легитимация </a:t>
            </a:r>
          </a:p>
          <a:p>
            <a:pPr>
              <a:buFontTx/>
              <a:buChar char="-"/>
            </a:pPr>
            <a:r>
              <a:rPr lang="bg-BG" sz="1900" dirty="0" smtClean="0"/>
              <a:t>страните по споразумението</a:t>
            </a:r>
          </a:p>
          <a:p>
            <a:pPr>
              <a:buFontTx/>
              <a:buChar char="-"/>
            </a:pPr>
            <a:r>
              <a:rPr lang="bg-BG" sz="1900" dirty="0" smtClean="0"/>
              <a:t>страна, която не е участвала  в споразумението</a:t>
            </a:r>
          </a:p>
          <a:p>
            <a:pPr>
              <a:buFontTx/>
              <a:buChar char="-"/>
            </a:pPr>
            <a:r>
              <a:rPr lang="bg-BG" sz="1900" dirty="0" smtClean="0"/>
              <a:t>всеки , който има правен интерес от това</a:t>
            </a:r>
          </a:p>
          <a:p>
            <a:pPr>
              <a:buFontTx/>
              <a:buChar char="-"/>
            </a:pPr>
            <a:r>
              <a:rPr lang="bg-BG" sz="1900" dirty="0" smtClean="0"/>
              <a:t>при порок във волята – страната, чиято воля е опорочена.</a:t>
            </a:r>
          </a:p>
          <a:p>
            <a:pPr>
              <a:buNone/>
            </a:pPr>
            <a:endParaRPr lang="bg-BG" sz="1900" dirty="0" smtClean="0"/>
          </a:p>
          <a:p>
            <a:pPr>
              <a:buNone/>
            </a:pPr>
            <a:r>
              <a:rPr lang="bg-BG" sz="1900" dirty="0" smtClean="0"/>
              <a:t>Срок за предявяване на иска – липсва такъв</a:t>
            </a:r>
          </a:p>
          <a:p>
            <a:pPr>
              <a:buNone/>
            </a:pPr>
            <a:endParaRPr lang="bg-BG" sz="1900" dirty="0" smtClean="0"/>
          </a:p>
          <a:p>
            <a:pPr>
              <a:buNone/>
            </a:pPr>
            <a:r>
              <a:rPr lang="bg-BG" sz="1900" dirty="0" smtClean="0"/>
              <a:t>Компетентност на административния съд</a:t>
            </a:r>
            <a:endParaRPr lang="bg-BG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200" dirty="0" smtClean="0"/>
              <a:t>Недействително  е споразумение, което:</a:t>
            </a:r>
          </a:p>
          <a:p>
            <a:pPr lvl="0"/>
            <a:r>
              <a:rPr lang="bg-BG" sz="2200" dirty="0" smtClean="0"/>
              <a:t>Е сключено или одобрено от некомпетентен  по материя, по степен по място или по време административен орган,</a:t>
            </a:r>
          </a:p>
          <a:p>
            <a:pPr lvl="0"/>
            <a:r>
              <a:rPr lang="bg-BG" sz="2200" dirty="0" smtClean="0"/>
              <a:t>Няма предписаната от чл. 20, ал.5 форма и съдържание</a:t>
            </a:r>
          </a:p>
          <a:p>
            <a:pPr lvl="0"/>
            <a:r>
              <a:rPr lang="bg-BG" sz="2200" dirty="0" smtClean="0"/>
              <a:t>Засяга въпроси, чието разрешаване изисква мнението или съгласието на друг орган,, а такова мнение или съгласие не е било поискано, ако другият  орган  е бил запитан, но не е отговорил в определения срок, се прилагат правилата на чл. 53 от АПК</a:t>
            </a:r>
          </a:p>
          <a:p>
            <a:pPr lvl="0"/>
            <a:r>
              <a:rPr lang="bg-BG" sz="2200" dirty="0" smtClean="0"/>
              <a:t> Засяга права и законни интереси на лице, което не е участвало в сключването му, освен </a:t>
            </a:r>
            <a:r>
              <a:rPr lang="bg-BG" sz="2200" dirty="0" err="1" smtClean="0"/>
              <a:t>акот</a:t>
            </a:r>
            <a:r>
              <a:rPr lang="bg-BG" sz="2200" dirty="0" smtClean="0"/>
              <a:t> това лице го одобри писмено</a:t>
            </a:r>
          </a:p>
          <a:p>
            <a:pPr lvl="0"/>
            <a:r>
              <a:rPr lang="bg-BG" sz="2200" dirty="0" smtClean="0"/>
              <a:t> Е сключено в нарушение на материалния закон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200" dirty="0" smtClean="0"/>
              <a:t>Недействително  е споразумение, което:</a:t>
            </a:r>
          </a:p>
          <a:p>
            <a:pPr lvl="0"/>
            <a:r>
              <a:rPr lang="bg-BG" sz="2200" dirty="0" smtClean="0"/>
              <a:t>Не съответства на целта на закона</a:t>
            </a:r>
          </a:p>
          <a:p>
            <a:pPr lvl="0"/>
            <a:r>
              <a:rPr lang="bg-BG" sz="2200" dirty="0" smtClean="0"/>
              <a:t>Има невъзможен предмет</a:t>
            </a:r>
          </a:p>
          <a:p>
            <a:pPr lvl="0"/>
            <a:r>
              <a:rPr lang="bg-BG" sz="2200" dirty="0" smtClean="0"/>
              <a:t> Е сключено от страна в </a:t>
            </a:r>
            <a:r>
              <a:rPr lang="bg-BG" sz="2200" dirty="0" err="1" smtClean="0"/>
              <a:t>администратиивното</a:t>
            </a:r>
            <a:r>
              <a:rPr lang="bg-BG" sz="2200" dirty="0" smtClean="0"/>
              <a:t> производство при грешка, измама, заплаха или крайна нужда</a:t>
            </a:r>
          </a:p>
          <a:p>
            <a:pPr lvl="0"/>
            <a:r>
              <a:rPr lang="bg-BG" sz="2200" dirty="0" smtClean="0"/>
              <a:t> Е сключено или одобрено от административния орган при заплашване.</a:t>
            </a:r>
          </a:p>
          <a:p>
            <a:pPr lvl="0"/>
            <a:r>
              <a:rPr lang="bg-BG" sz="2200" dirty="0" smtClean="0"/>
              <a:t>Което противоречи на закона или го заобикаля, вкл.  И когато  при сключването му  не са били налице условията на чл. 20 от АПК. Недействително е споразумението, </a:t>
            </a:r>
            <a:r>
              <a:rPr lang="bg-BG" sz="2200" dirty="0" err="1" smtClean="0"/>
              <a:t>коетео</a:t>
            </a:r>
            <a:r>
              <a:rPr lang="bg-BG" sz="2200" dirty="0" smtClean="0"/>
              <a:t> накърнява добрите нрави, има невъзможен предмет – пороци, съгласно чл. 26, ал.1 и ал.2 от ЗЗД или е сключено при липса на дееспособност, грешка , измама, заплаха или крайна нужда / чл. 27-31 ЗЗД/.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5. Иск за нищожност на съдебни решения, постановени от административните съдилища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r>
              <a:rPr lang="bg-BG" sz="2400" dirty="0" smtClean="0"/>
              <a:t>Основания:</a:t>
            </a:r>
          </a:p>
          <a:p>
            <a:pPr lvl="0"/>
            <a:r>
              <a:rPr lang="bg-BG" sz="2400" dirty="0" smtClean="0"/>
              <a:t>Нищожно е решение, което не е постановено от надлежен съд, функциониращ  в надлежен състав, в пределите на правораздавателната компетентност</a:t>
            </a:r>
          </a:p>
          <a:p>
            <a:pPr lvl="0"/>
            <a:r>
              <a:rPr lang="bg-BG" sz="2400" dirty="0" smtClean="0"/>
              <a:t>Липса на писмена форма , не е подписано от мнозинството на съдебния състав, не е ясна волята на съда и същата не може да изведе дори чрез тълкуване</a:t>
            </a:r>
          </a:p>
          <a:p>
            <a:pPr lvl="0"/>
            <a:r>
              <a:rPr lang="bg-BG" sz="2400" dirty="0" smtClean="0"/>
              <a:t>Нищожно е решение, чието изпълнение е невъзможно с оглед </a:t>
            </a:r>
            <a:r>
              <a:rPr lang="bg-BG" sz="2400" dirty="0" err="1" smtClean="0"/>
              <a:t>науните</a:t>
            </a:r>
            <a:r>
              <a:rPr lang="bg-BG" sz="2400" dirty="0" smtClean="0"/>
              <a:t> и техническите постижения на съвременната цивилизация или е постановено за действие, съставляващо престъпление или е несъвместимо с основите действащия правен ред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200" dirty="0" smtClean="0"/>
              <a:t>Характеристики:</a:t>
            </a:r>
          </a:p>
          <a:p>
            <a:pPr lvl="0">
              <a:buNone/>
            </a:pPr>
            <a:r>
              <a:rPr lang="bg-BG" sz="2200" dirty="0" smtClean="0"/>
              <a:t>Вид на иска – </a:t>
            </a:r>
            <a:r>
              <a:rPr lang="bg-BG" sz="2200" dirty="0" err="1" smtClean="0"/>
              <a:t>установителен</a:t>
            </a:r>
            <a:r>
              <a:rPr lang="bg-BG" sz="2200" dirty="0" smtClean="0"/>
              <a:t>.</a:t>
            </a:r>
          </a:p>
          <a:p>
            <a:pPr>
              <a:buFontTx/>
              <a:buChar char="-"/>
            </a:pPr>
            <a:r>
              <a:rPr lang="bg-BG" sz="2200" dirty="0" smtClean="0"/>
              <a:t>Възможност за самостоятелно предявяване, извън касационната проверка по чл. 209, т.1 от АПК</a:t>
            </a:r>
          </a:p>
          <a:p>
            <a:pPr>
              <a:buFontTx/>
              <a:buChar char="-"/>
            </a:pPr>
            <a:r>
              <a:rPr lang="bg-BG" sz="2200" dirty="0" smtClean="0"/>
              <a:t>Липса на срок</a:t>
            </a:r>
          </a:p>
          <a:p>
            <a:pPr>
              <a:buFontTx/>
              <a:buChar char="-"/>
            </a:pPr>
            <a:r>
              <a:rPr lang="bg-BG" sz="2200" dirty="0" smtClean="0"/>
              <a:t>родова </a:t>
            </a:r>
            <a:r>
              <a:rPr lang="bg-BG" sz="2200" dirty="0" err="1" smtClean="0"/>
              <a:t>подсъдносст</a:t>
            </a:r>
            <a:r>
              <a:rPr lang="bg-BG" sz="2200" dirty="0" smtClean="0"/>
              <a:t> – административни съдилища</a:t>
            </a:r>
          </a:p>
          <a:p>
            <a:pPr>
              <a:buFontTx/>
              <a:buChar char="-"/>
            </a:pPr>
            <a:r>
              <a:rPr lang="bg-BG" sz="2200" dirty="0" smtClean="0"/>
              <a:t>допустимост спрямо съдебни решение, които не са били подложени на касационна проверка</a:t>
            </a:r>
          </a:p>
          <a:p>
            <a:pPr>
              <a:buFontTx/>
              <a:buChar char="-"/>
            </a:pPr>
            <a:r>
              <a:rPr lang="bg-BG" sz="2200" dirty="0" smtClean="0"/>
              <a:t>страни по  делото – ищец и останалите страни в производството, по което е постановено решението, чиято нищожност се претендира. Съдът, постановил решението, не е страна по иска.</a:t>
            </a:r>
          </a:p>
          <a:p>
            <a:pPr>
              <a:buNone/>
            </a:pPr>
            <a:endParaRPr lang="bg-BG" sz="2200" dirty="0" smtClean="0"/>
          </a:p>
          <a:p>
            <a:pPr marL="0" indent="0">
              <a:buNone/>
            </a:pPr>
            <a:r>
              <a:rPr lang="bg-BG" sz="2200" dirty="0" smtClean="0"/>
              <a:t>Последици на решението, с което се обявява нищожност на съдебен акт ?</a:t>
            </a:r>
          </a:p>
          <a:p>
            <a:pPr>
              <a:buNone/>
            </a:pPr>
            <a:endParaRPr lang="bg-BG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bg-BG" dirty="0" smtClean="0"/>
              <a:t>6. Иск за установяване неистинност на административен акт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574032"/>
            <a:ext cx="8229600" cy="1143000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874</Words>
  <Application>Microsoft Office PowerPoint</Application>
  <PresentationFormat>Презентация на цял екран (4:3)</PresentationFormat>
  <Paragraphs>88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1. Видове искови производства по АПК</vt:lpstr>
      <vt:lpstr>2. Иск по чл. 128, ал.2 от АПК</vt:lpstr>
      <vt:lpstr>3. Иск по чл. 292 от АПК</vt:lpstr>
      <vt:lpstr>4. Иск за унищожаване и обявяване нищожност на споразумения</vt:lpstr>
      <vt:lpstr>Слайд 6</vt:lpstr>
      <vt:lpstr>Слайд 7</vt:lpstr>
      <vt:lpstr>5. Иск за нищожност на съдебни решения, постановени от административните съдилища</vt:lpstr>
      <vt:lpstr>Слайд 9</vt:lpstr>
      <vt:lpstr>6. Иск за установяване неистинност на административен акт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Административен контрол върху търговията на дребно с лекарствени продукти</dc:title>
  <dc:creator>Mr. V</dc:creator>
  <cp:lastModifiedBy>S</cp:lastModifiedBy>
  <cp:revision>93</cp:revision>
  <dcterms:created xsi:type="dcterms:W3CDTF">2013-11-02T06:20:42Z</dcterms:created>
  <dcterms:modified xsi:type="dcterms:W3CDTF">2014-09-15T10:05:01Z</dcterms:modified>
</cp:coreProperties>
</file>